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stasia Liopetriti" initials="AL" lastIdx="5" clrIdx="0">
    <p:extLst>
      <p:ext uri="{19B8F6BF-5375-455C-9EA6-DF929625EA0E}">
        <p15:presenceInfo xmlns:p15="http://schemas.microsoft.com/office/powerpoint/2012/main" xmlns="" userId="S::anastasia.liopetriti@csicy.onmicrosoft.com::878e2460-eb8f-4075-885d-dd13fddabb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941D"/>
    <a:srgbClr val="A65E06"/>
    <a:srgbClr val="C56F07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90" d="100"/>
          <a:sy n="90" d="100"/>
        </p:scale>
        <p:origin x="-1482" y="6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4455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2898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6327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295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121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44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479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898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9870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8506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1604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4C61-8387-4D61-A88E-E6151B0A6330}" type="datetimeFigureOut">
              <a:rPr lang="en-GB" smtClean="0"/>
              <a:pPr/>
              <a:t>16/03/2021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37DE-4933-4B10-B6E9-AAA5EDF2D396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8974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ast.erasmus.site/result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-1973" y="1334179"/>
            <a:ext cx="6858000" cy="470558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riángulo rectángulo 8"/>
          <p:cNvSpPr/>
          <p:nvPr/>
        </p:nvSpPr>
        <p:spPr>
          <a:xfrm rot="10800000">
            <a:off x="2151529" y="-2"/>
            <a:ext cx="4704498" cy="1804738"/>
          </a:xfrm>
          <a:prstGeom prst="rtTriangle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13" y="336607"/>
            <a:ext cx="3014114" cy="7238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072653" y="167915"/>
            <a:ext cx="405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2400" b="1" i="0" u="sng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“E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ntrepreneurship </a:t>
            </a:r>
            <a:r>
              <a:rPr lang="en-GB" sz="2400" b="1" i="0" u="sng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a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s </a:t>
            </a:r>
          </a:p>
          <a:p>
            <a:pPr algn="ctr" fontAlgn="base"/>
            <a:r>
              <a:rPr lang="en-GB" sz="2400" b="1" i="0" u="sng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S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elf-employment </a:t>
            </a:r>
            <a:r>
              <a:rPr lang="en-GB" sz="2400" b="1" u="sng" dirty="0">
                <a:solidFill>
                  <a:srgbClr val="5A5A5A"/>
                </a:solidFill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T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ool”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234017" y="933771"/>
            <a:ext cx="3731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400" b="1" i="1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Skills and qualifications within ECVET.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0" y="9474583"/>
            <a:ext cx="6858000" cy="470558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riángulo rectángulo 11"/>
          <p:cNvSpPr/>
          <p:nvPr/>
        </p:nvSpPr>
        <p:spPr>
          <a:xfrm>
            <a:off x="-1972" y="8692055"/>
            <a:ext cx="4022644" cy="1253086"/>
          </a:xfrm>
          <a:prstGeom prst="rtTriangle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ángulo 6"/>
          <p:cNvSpPr/>
          <p:nvPr/>
        </p:nvSpPr>
        <p:spPr>
          <a:xfrm>
            <a:off x="3423684" y="9603297"/>
            <a:ext cx="348415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300" b="0" i="0" dirty="0" smtClean="0">
                <a:solidFill>
                  <a:srgbClr val="5A5A5A"/>
                </a:solidFill>
                <a:effectLst/>
                <a:latin typeface="+mj-lt"/>
              </a:rPr>
              <a:t>Numero di progetto: </a:t>
            </a:r>
            <a:r>
              <a:rPr lang="en-GB" sz="1300" b="0" i="0" dirty="0">
                <a:solidFill>
                  <a:srgbClr val="5A5A5A"/>
                </a:solidFill>
                <a:effectLst/>
                <a:latin typeface="+mj-lt"/>
              </a:rPr>
              <a:t>2019-1-ES01-KA202-064035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28495" y="2326916"/>
            <a:ext cx="606511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Dalla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pubblicazione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dell’ultima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newsletter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sono state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molte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novità nel progetto. Nonostante la pandemia, stiamo continuando a lavorare, cercando di adattarci a questa situazione di incertezza. Siamo molto soddisfatti di essere stati così produttivi! L’IO2 è stato completato, l’IO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3 è quasi concluso e stiamo attualmente lavorando sull’IO4. Qui di seguito trovate una sinstesi delle informazioni più importanti! </a:t>
            </a:r>
            <a:endParaRPr lang="en-GB" sz="1300" dirty="0">
              <a:solidFill>
                <a:srgbClr val="5A5A5A"/>
              </a:solidFill>
              <a:latin typeface="+mj-lt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-3946" y="1510705"/>
            <a:ext cx="47044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E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Newsletter – </a:t>
            </a:r>
            <a:r>
              <a:rPr lang="es-E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Terza Edizione</a:t>
            </a:r>
            <a:r>
              <a:rPr lang="es-ES" sz="1400" b="1" i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Febbraio – Marzo 2021</a:t>
            </a:r>
            <a:endParaRPr lang="en-GB" sz="1400" b="1" i="1" dirty="0">
              <a:solidFill>
                <a:schemeClr val="bg1"/>
              </a:solidFill>
              <a:effectLst/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34630" y="1918530"/>
            <a:ext cx="5652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A65E06"/>
                </a:solidFill>
                <a:latin typeface="+mj-lt"/>
              </a:rPr>
              <a:t>Sono successe molte cose in questi mesi!</a:t>
            </a:r>
            <a:endParaRPr lang="en-GB" sz="2000" b="1" dirty="0">
              <a:solidFill>
                <a:srgbClr val="A65E06"/>
              </a:solidFill>
              <a:latin typeface="+mj-lt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54215" y="4097286"/>
            <a:ext cx="606511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Clr>
                <a:srgbClr val="C56F07"/>
              </a:buClr>
            </a:pPr>
            <a:r>
              <a:rPr lang="en-GB" sz="1300" smtClean="0">
                <a:solidFill>
                  <a:srgbClr val="5A5A5A"/>
                </a:solidFill>
                <a:latin typeface="+mj-lt"/>
              </a:rPr>
              <a:t>L’IO2,</a:t>
            </a:r>
            <a:r>
              <a:rPr lang="en-GB" sz="1300" b="1" smtClean="0">
                <a:solidFill>
                  <a:srgbClr val="5A5A5A"/>
                </a:solidFill>
                <a:latin typeface="+mj-lt"/>
              </a:rPr>
              <a:t>  </a:t>
            </a:r>
            <a:r>
              <a:rPr lang="en-GB" sz="1300" dirty="0" err="1" smtClean="0">
                <a:solidFill>
                  <a:srgbClr val="5A5A5A"/>
                </a:solidFill>
                <a:latin typeface="+mj-lt"/>
              </a:rPr>
              <a:t>dal</a:t>
            </a:r>
            <a:r>
              <a:rPr lang="en-GB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GB" sz="1300" dirty="0" err="1" smtClean="0">
                <a:solidFill>
                  <a:srgbClr val="5A5A5A"/>
                </a:solidFill>
                <a:latin typeface="+mj-lt"/>
              </a:rPr>
              <a:t>titolo</a:t>
            </a:r>
            <a:r>
              <a:rPr lang="en-GB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GB" sz="1300" b="1" dirty="0" smtClean="0">
                <a:solidFill>
                  <a:srgbClr val="5A5A5A"/>
                </a:solidFill>
                <a:latin typeface="+mj-lt"/>
              </a:rPr>
              <a:t>“</a:t>
            </a:r>
            <a:r>
              <a:rPr lang="en-US" sz="1300" b="1" dirty="0">
                <a:solidFill>
                  <a:srgbClr val="5A5A5A"/>
                </a:solidFill>
                <a:latin typeface="+mj-lt"/>
              </a:rPr>
              <a:t>Recommendations to create bridges between VET and higher education systems for entrepreneurship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”, analizza lo stato dell’arte relativo alla possibilità di sviluppare e convalidare le competenze imprenditoriali in ciascun paese partner, nell’ambito del quadro nazionale delle competenze (NQF). I partner si sono concentrati nell’individuare soluzioni che creassero connessioni tra i sistemi di istruzione individuali e i programmi formativi connessi allo sviluppo di competenze imprenditoriali nelle scuole secondarie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in ciascun paese, tenendo conto delle possibilità di validare e certificare le qualifiche ottenute.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Tutto ciò è stato fatto attraverso delle interviste realizzate con imprenditori in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tutti i paesi partner e la definizione di raccomandazioni per il processo di validazione. Potere scaricare il report dal sito web!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b="1" dirty="0">
                <a:solidFill>
                  <a:srgbClr val="5A5A5A"/>
                </a:solidFill>
                <a:latin typeface="+mj-lt"/>
                <a:hlinkClick r:id="rId3"/>
              </a:rPr>
              <a:t>https://east.erasmus.site/results/</a:t>
            </a:r>
            <a:r>
              <a:rPr lang="en-US" sz="1300" b="1" dirty="0">
                <a:solidFill>
                  <a:srgbClr val="5A5A5A"/>
                </a:solidFill>
                <a:latin typeface="+mj-lt"/>
              </a:rPr>
              <a:t> 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428495" y="3670241"/>
            <a:ext cx="20017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A65E06"/>
                </a:solidFill>
                <a:latin typeface="+mj-lt"/>
              </a:rPr>
              <a:t>Risultati dell’IO 2</a:t>
            </a:r>
            <a:endParaRPr lang="en-GB" sz="2000" b="1" dirty="0">
              <a:solidFill>
                <a:srgbClr val="A65E06"/>
              </a:solidFill>
              <a:latin typeface="+mj-lt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06027" y="6423942"/>
            <a:ext cx="23710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A65E06"/>
                </a:solidFill>
                <a:latin typeface="+mj-lt"/>
              </a:rPr>
              <a:t>IO3: </a:t>
            </a:r>
            <a:r>
              <a:rPr lang="es-ES" sz="2000" b="1" dirty="0" smtClean="0">
                <a:solidFill>
                  <a:srgbClr val="A65E06"/>
                </a:solidFill>
                <a:latin typeface="+mj-lt"/>
              </a:rPr>
              <a:t>quasi concluso!</a:t>
            </a:r>
            <a:endParaRPr lang="en-GB" sz="2000" b="1" dirty="0">
              <a:solidFill>
                <a:srgbClr val="A65E06"/>
              </a:solidFill>
              <a:latin typeface="+mj-lt"/>
            </a:endParaRPr>
          </a:p>
        </p:txBody>
      </p:sp>
      <p:pic>
        <p:nvPicPr>
          <p:cNvPr id="22" name="Picture 64" descr="G:\FyG\BRIGHT@EU\u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88" y="9463452"/>
            <a:ext cx="3443266" cy="44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F101602B-3BB5-4692-AADA-2EDDB4AFF01B}"/>
              </a:ext>
            </a:extLst>
          </p:cNvPr>
          <p:cNvSpPr/>
          <p:nvPr/>
        </p:nvSpPr>
        <p:spPr>
          <a:xfrm>
            <a:off x="4196068" y="6693899"/>
            <a:ext cx="215195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Clr>
                <a:srgbClr val="C56F07"/>
              </a:buClr>
            </a:pPr>
            <a:r>
              <a:rPr lang="en-GB" sz="1300" dirty="0" smtClean="0">
                <a:solidFill>
                  <a:srgbClr val="5A5A5A"/>
                </a:solidFill>
                <a:latin typeface="+mj-lt"/>
              </a:rPr>
              <a:t>L’ IO3 si divide in diverse sezioni ed abbiamo già completato le prime due. Per primo lo </a:t>
            </a:r>
            <a:r>
              <a:rPr lang="en-GB" sz="1300" b="1" dirty="0" smtClean="0">
                <a:solidFill>
                  <a:srgbClr val="5A5A5A"/>
                </a:solidFill>
                <a:latin typeface="+mj-lt"/>
              </a:rPr>
              <a:t>“</a:t>
            </a:r>
            <a:r>
              <a:rPr lang="en-GB" sz="1300" b="1" dirty="0" smtClean="0">
                <a:solidFill>
                  <a:srgbClr val="5A5A5A"/>
                </a:solidFill>
                <a:latin typeface="+mj-lt"/>
              </a:rPr>
              <a:t>S</a:t>
            </a:r>
            <a:r>
              <a:rPr lang="en-GB" sz="1300" b="1" dirty="0" smtClean="0">
                <a:solidFill>
                  <a:srgbClr val="5A5A5A"/>
                </a:solidFill>
                <a:latin typeface="+mj-lt"/>
              </a:rPr>
              <a:t>viluppo della metodologia per descrivere la qualifica”</a:t>
            </a:r>
            <a:r>
              <a:rPr lang="en-GB" sz="1300" dirty="0" smtClean="0">
                <a:solidFill>
                  <a:srgbClr val="5A5A5A"/>
                </a:solidFill>
                <a:latin typeface="+mj-lt"/>
              </a:rPr>
              <a:t> che identifica cos’è l’EQVET </a:t>
            </a:r>
            <a:r>
              <a:rPr lang="en-GB" sz="1300" dirty="0" smtClean="0">
                <a:solidFill>
                  <a:srgbClr val="5A5A5A"/>
                </a:solidFill>
                <a:latin typeface="+mj-lt"/>
              </a:rPr>
              <a:t>e che ruolo ha nell’ottenimento di qualifiche nel </a:t>
            </a:r>
            <a:r>
              <a:rPr lang="en-GB" sz="1300" dirty="0" smtClean="0">
                <a:solidFill>
                  <a:srgbClr val="5A5A5A"/>
                </a:solidFill>
                <a:latin typeface="+mj-lt"/>
              </a:rPr>
              <a:t>Lifelong Learning. </a:t>
            </a:r>
            <a:endParaRPr lang="en-GB" sz="1300" b="1" dirty="0">
              <a:solidFill>
                <a:srgbClr val="5A5A5A"/>
              </a:solidFill>
              <a:latin typeface="+mj-lt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xmlns="" id="{407C1772-2303-4922-9154-C31736970ABC}"/>
              </a:ext>
            </a:extLst>
          </p:cNvPr>
          <p:cNvCxnSpPr/>
          <p:nvPr/>
        </p:nvCxnSpPr>
        <p:spPr>
          <a:xfrm>
            <a:off x="506027" y="3558435"/>
            <a:ext cx="58420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226372FD-F10F-421B-B880-D4480B83AF95}"/>
              </a:ext>
            </a:extLst>
          </p:cNvPr>
          <p:cNvCxnSpPr/>
          <p:nvPr/>
        </p:nvCxnSpPr>
        <p:spPr>
          <a:xfrm>
            <a:off x="565774" y="6287081"/>
            <a:ext cx="58420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n 7" descr="Imagen que contiene Diagrama&#10;&#10;Descripción generada automáticamente">
            <a:extLst>
              <a:ext uri="{FF2B5EF4-FFF2-40B4-BE49-F238E27FC236}">
                <a16:creationId xmlns:a16="http://schemas.microsoft.com/office/drawing/2014/main" xmlns="" id="{08D13261-0B6A-4395-A7A2-6FB4E43C9BB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52" r="7110"/>
          <a:stretch/>
        </p:blipFill>
        <p:spPr>
          <a:xfrm>
            <a:off x="609304" y="6804380"/>
            <a:ext cx="3276896" cy="253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776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-1973" y="1334179"/>
            <a:ext cx="6858000" cy="470558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riángulo rectángulo 8"/>
          <p:cNvSpPr/>
          <p:nvPr/>
        </p:nvSpPr>
        <p:spPr>
          <a:xfrm rot="10800000">
            <a:off x="2151529" y="-2"/>
            <a:ext cx="4704498" cy="1804738"/>
          </a:xfrm>
          <a:prstGeom prst="rtTriangle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13" y="336607"/>
            <a:ext cx="3014114" cy="72386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072653" y="167915"/>
            <a:ext cx="405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2400" b="1" i="0" u="sng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“E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ntrepreneurship </a:t>
            </a:r>
            <a:r>
              <a:rPr lang="en-GB" sz="2400" b="1" i="0" u="sng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a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s </a:t>
            </a:r>
          </a:p>
          <a:p>
            <a:pPr algn="ctr" fontAlgn="base"/>
            <a:r>
              <a:rPr lang="en-GB" sz="2400" b="1" i="0" u="sng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S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elf-employment </a:t>
            </a:r>
            <a:r>
              <a:rPr lang="en-GB" sz="2400" b="1" u="sng" dirty="0">
                <a:solidFill>
                  <a:srgbClr val="5A5A5A"/>
                </a:solidFill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T</a:t>
            </a:r>
            <a:r>
              <a:rPr lang="en-GB" sz="2400" b="1" i="0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ool”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259925" y="934659"/>
            <a:ext cx="3731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400" b="1" i="1" dirty="0">
                <a:solidFill>
                  <a:srgbClr val="5A5A5A"/>
                </a:solidFill>
                <a:effectLst/>
                <a:latin typeface="Vrinda" panose="020B0502040204020203" pitchFamily="34" charset="0"/>
                <a:ea typeface="Yu Gothic" panose="020B0400000000000000" pitchFamily="34" charset="-128"/>
                <a:cs typeface="Vrinda" panose="020B0502040204020203" pitchFamily="34" charset="0"/>
              </a:rPr>
              <a:t>Skills and qualifications within ECVET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0" y="9474583"/>
            <a:ext cx="6858000" cy="470558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riángulo rectángulo 11"/>
          <p:cNvSpPr/>
          <p:nvPr/>
        </p:nvSpPr>
        <p:spPr>
          <a:xfrm>
            <a:off x="-1972" y="8692055"/>
            <a:ext cx="4022644" cy="1253086"/>
          </a:xfrm>
          <a:prstGeom prst="rtTriangle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ángulo 6"/>
          <p:cNvSpPr/>
          <p:nvPr/>
        </p:nvSpPr>
        <p:spPr>
          <a:xfrm>
            <a:off x="3434316" y="9603297"/>
            <a:ext cx="347352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300" b="0" i="0" dirty="0" smtClean="0">
                <a:solidFill>
                  <a:srgbClr val="5A5A5A"/>
                </a:solidFill>
                <a:effectLst/>
                <a:latin typeface="+mj-lt"/>
              </a:rPr>
              <a:t>Numero di progetto: </a:t>
            </a:r>
            <a:r>
              <a:rPr lang="en-GB" sz="1300" b="0" i="0" dirty="0">
                <a:solidFill>
                  <a:srgbClr val="5A5A5A"/>
                </a:solidFill>
                <a:effectLst/>
                <a:latin typeface="+mj-lt"/>
              </a:rPr>
              <a:t>2019-1-ES01-KA202-064035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-3946" y="1510705"/>
            <a:ext cx="47044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ES" sz="1400" b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Newsletter – Terza Edizione</a:t>
            </a:r>
            <a:r>
              <a:rPr lang="es-ES" sz="1400" b="1" i="1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Febbraio – Marzo 2021</a:t>
            </a:r>
            <a:endParaRPr lang="en-GB" sz="1400" b="1" i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51163" y="1984201"/>
            <a:ext cx="3608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A65E06"/>
                </a:solidFill>
              </a:rPr>
              <a:t>IO3: quasi concluso!</a:t>
            </a:r>
            <a:endParaRPr lang="en-GB" sz="2000" b="1" dirty="0">
              <a:solidFill>
                <a:srgbClr val="A65E06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23910" y="6892641"/>
            <a:ext cx="619962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Il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consorzio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è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formato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partner provenienti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cinque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paesi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europei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(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Spagna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Polonia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Cipro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Grecia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e Italia) e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appartenenti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a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diversi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settori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tra cui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università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aziende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attive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nell’ambito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della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formazione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centri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di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ricerca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ed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enti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di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formazione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superiore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.</a:t>
            </a:r>
            <a:endParaRPr lang="en-US" sz="1300" dirty="0">
              <a:latin typeface="+mj-lt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2527797" y="6450120"/>
            <a:ext cx="21450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A65E06"/>
                </a:solidFill>
                <a:latin typeface="+mj-lt"/>
              </a:rPr>
              <a:t>Il consorzio</a:t>
            </a:r>
            <a:endParaRPr lang="en-GB" sz="2000" b="1" dirty="0">
              <a:solidFill>
                <a:srgbClr val="A65E06"/>
              </a:solidFill>
              <a:latin typeface="+mj-lt"/>
            </a:endParaRPr>
          </a:p>
        </p:txBody>
      </p:sp>
      <p:pic>
        <p:nvPicPr>
          <p:cNvPr id="22" name="Picture 64" descr="G:\FyG\BRIGHT@EU\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8" y="9463452"/>
            <a:ext cx="3443266" cy="44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85" t="38213" r="15000" b="39261"/>
          <a:stretch/>
        </p:blipFill>
        <p:spPr>
          <a:xfrm>
            <a:off x="192595" y="8038816"/>
            <a:ext cx="1958934" cy="446867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4226" y="8026098"/>
            <a:ext cx="1536561" cy="539843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6865" y="7917454"/>
            <a:ext cx="2315920" cy="791052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668" y="8601214"/>
            <a:ext cx="1435213" cy="447275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0" t="17111" r="12828" b="22444"/>
          <a:stretch/>
        </p:blipFill>
        <p:spPr>
          <a:xfrm>
            <a:off x="4992220" y="8717896"/>
            <a:ext cx="1550248" cy="566758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7585" y="8611362"/>
            <a:ext cx="1044711" cy="863221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60" r="3150" b="8567"/>
          <a:stretch/>
        </p:blipFill>
        <p:spPr>
          <a:xfrm>
            <a:off x="1689442" y="8585829"/>
            <a:ext cx="1934279" cy="629034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2679978" y="4997674"/>
            <a:ext cx="1887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A65E06"/>
                </a:solidFill>
                <a:latin typeface="+mj-lt"/>
              </a:rPr>
              <a:t>Prossimi passi</a:t>
            </a:r>
            <a:endParaRPr lang="es-ES" sz="2000" b="1" dirty="0">
              <a:solidFill>
                <a:srgbClr val="A65E06"/>
              </a:solidFill>
              <a:latin typeface="+mj-lt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969CB770-C5C3-44C2-B271-7F696E86CF91}"/>
              </a:ext>
            </a:extLst>
          </p:cNvPr>
          <p:cNvSpPr/>
          <p:nvPr/>
        </p:nvSpPr>
        <p:spPr>
          <a:xfrm>
            <a:off x="499730" y="2368640"/>
            <a:ext cx="223283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Clr>
                <a:srgbClr val="C56F07"/>
              </a:buClr>
            </a:pP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In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secondo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luogo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lo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“Sviluppo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della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descrizione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della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qualifica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EAST”.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L’obiettivo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principale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è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quello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di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identificare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le competenze imprenditoriali e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definire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il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profilo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professionale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dell’imprenditore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proponendo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un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livello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stabilendo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gli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obiettivi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del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corso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e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gli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obiettivi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formativi. Al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momento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stiamo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occupando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di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definire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proprio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quest’ultimo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aspetto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.</a:t>
            </a:r>
            <a:endParaRPr lang="en-US" sz="1300" dirty="0">
              <a:solidFill>
                <a:srgbClr val="5A5A5A"/>
              </a:solidFill>
              <a:latin typeface="+mj-lt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D02C579F-8A97-4EE4-A4A8-C091AE6BB134}"/>
              </a:ext>
            </a:extLst>
          </p:cNvPr>
          <p:cNvCxnSpPr/>
          <p:nvPr/>
        </p:nvCxnSpPr>
        <p:spPr>
          <a:xfrm>
            <a:off x="557842" y="4991100"/>
            <a:ext cx="58420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xmlns="" id="{C8BB0B4A-3129-4920-A9FB-35BB68C3C433}"/>
              </a:ext>
            </a:extLst>
          </p:cNvPr>
          <p:cNvCxnSpPr/>
          <p:nvPr/>
        </p:nvCxnSpPr>
        <p:spPr>
          <a:xfrm>
            <a:off x="557842" y="6383984"/>
            <a:ext cx="58420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005736AC-8846-43F7-90F7-541F6ADDFA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163" y="6518958"/>
            <a:ext cx="340214" cy="32020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2D038A4E-C431-4402-90BF-BA484A6CC07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4930" y="6492706"/>
            <a:ext cx="368261" cy="346598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xmlns="" id="{72EA44D1-272B-4666-B9BD-3C7F06914D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6786" y="6463719"/>
            <a:ext cx="427964" cy="402790"/>
          </a:xfrm>
          <a:prstGeom prst="rect">
            <a:avLst/>
          </a:prstGeom>
        </p:spPr>
      </p:pic>
      <p:pic>
        <p:nvPicPr>
          <p:cNvPr id="42" name="Imagen 41" descr="Imagen que contiene dibujo&#10;&#10;Descripción generada automáticamente">
            <a:extLst>
              <a:ext uri="{FF2B5EF4-FFF2-40B4-BE49-F238E27FC236}">
                <a16:creationId xmlns:a16="http://schemas.microsoft.com/office/drawing/2014/main" xmlns="" id="{5F86D6AA-9C98-49B3-A172-517CADE5920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2844" y="6486097"/>
            <a:ext cx="319376" cy="300589"/>
          </a:xfrm>
          <a:prstGeom prst="rect">
            <a:avLst/>
          </a:prstGeom>
        </p:spPr>
      </p:pic>
      <p:pic>
        <p:nvPicPr>
          <p:cNvPr id="44" name="Imagen 43" descr="Imagen que contiene dibujo, tabla&#10;&#10;Descripción generada automáticamente">
            <a:extLst>
              <a:ext uri="{FF2B5EF4-FFF2-40B4-BE49-F238E27FC236}">
                <a16:creationId xmlns:a16="http://schemas.microsoft.com/office/drawing/2014/main" xmlns="" id="{8580A77A-C19C-4A6F-992A-70784599D14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8023" y="6473955"/>
            <a:ext cx="338642" cy="318722"/>
          </a:xfrm>
          <a:prstGeom prst="rect">
            <a:avLst/>
          </a:prstGeom>
        </p:spPr>
      </p:pic>
      <p:sp>
        <p:nvSpPr>
          <p:cNvPr id="45" name="Rectángulo 44">
            <a:extLst>
              <a:ext uri="{FF2B5EF4-FFF2-40B4-BE49-F238E27FC236}">
                <a16:creationId xmlns:a16="http://schemas.microsoft.com/office/drawing/2014/main" xmlns="" id="{F5550FAE-A015-4490-84CF-88BB9F934EBC}"/>
              </a:ext>
            </a:extLst>
          </p:cNvPr>
          <p:cNvSpPr/>
          <p:nvPr/>
        </p:nvSpPr>
        <p:spPr>
          <a:xfrm>
            <a:off x="458158" y="5314506"/>
            <a:ext cx="612971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Clr>
                <a:srgbClr val="C56F07"/>
              </a:buClr>
            </a:pP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Stiamo attualmente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ultimando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contenuti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dell’IO3, dal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titolo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“</a:t>
            </a:r>
            <a:r>
              <a:rPr lang="en-US" sz="1300" b="1" dirty="0">
                <a:solidFill>
                  <a:srgbClr val="5A5A5A"/>
                </a:solidFill>
                <a:latin typeface="+mj-lt"/>
              </a:rPr>
              <a:t>Assessment methodology for the validation of the Learning Outcomes”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e dell’IO4,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incentrato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sulle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OER, in cui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saranno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disponibili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 tutti I 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contenuti</a:t>
            </a:r>
            <a:r>
              <a:rPr lang="en-US" sz="1300" dirty="0" smtClean="0">
                <a:solidFill>
                  <a:srgbClr val="5A5A5A"/>
                </a:solidFill>
                <a:latin typeface="+mj-lt"/>
              </a:rPr>
              <a:t>!</a:t>
            </a:r>
            <a:endParaRPr lang="en-US" sz="1300" dirty="0">
              <a:solidFill>
                <a:srgbClr val="5A5A5A"/>
              </a:solidFill>
              <a:latin typeface="+mj-lt"/>
            </a:endParaRPr>
          </a:p>
          <a:p>
            <a:pPr algn="just" fontAlgn="base">
              <a:buClr>
                <a:srgbClr val="C56F07"/>
              </a:buClr>
            </a:pP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Continuate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a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seguirci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per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ulteriori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informazioni 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sul</a:t>
            </a:r>
            <a:r>
              <a:rPr lang="en-US" sz="1300" b="1" dirty="0" smtClean="0">
                <a:solidFill>
                  <a:srgbClr val="5A5A5A"/>
                </a:solidFill>
                <a:latin typeface="+mj-lt"/>
              </a:rPr>
              <a:t> progetto EAST!</a:t>
            </a:r>
            <a:endParaRPr lang="en-US" sz="1300" b="1" dirty="0">
              <a:solidFill>
                <a:srgbClr val="5A5A5A"/>
              </a:solidFill>
              <a:latin typeface="+mj-lt"/>
            </a:endParaRPr>
          </a:p>
          <a:p>
            <a:pPr fontAlgn="base">
              <a:buClr>
                <a:srgbClr val="C56F07"/>
              </a:buClr>
            </a:pPr>
            <a:endParaRPr lang="en-US" sz="1300" dirty="0">
              <a:solidFill>
                <a:srgbClr val="5A5A5A"/>
              </a:solidFill>
              <a:latin typeface="+mj-lt"/>
            </a:endParaRPr>
          </a:p>
        </p:txBody>
      </p:sp>
      <p:pic>
        <p:nvPicPr>
          <p:cNvPr id="3" name="Imagen 2" descr="Tabla&#10;&#10;Descripción generada automáticamente">
            <a:extLst>
              <a:ext uri="{FF2B5EF4-FFF2-40B4-BE49-F238E27FC236}">
                <a16:creationId xmlns:a16="http://schemas.microsoft.com/office/drawing/2014/main" xmlns="" id="{38F59EA3-FAD3-442C-9EF9-34FDF9294909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5" t="9661" r="1641" b="1526"/>
          <a:stretch/>
        </p:blipFill>
        <p:spPr>
          <a:xfrm>
            <a:off x="2743199" y="2257802"/>
            <a:ext cx="3866007" cy="24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4502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448</Words>
  <Application>Microsoft Office PowerPoint</Application>
  <PresentationFormat>A4 (21x29,7 cm)</PresentationFormat>
  <Paragraphs>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abellan molina</dc:creator>
  <cp:lastModifiedBy>Federica</cp:lastModifiedBy>
  <cp:revision>49</cp:revision>
  <dcterms:created xsi:type="dcterms:W3CDTF">2020-04-02T11:00:16Z</dcterms:created>
  <dcterms:modified xsi:type="dcterms:W3CDTF">2021-03-16T20:36:59Z</dcterms:modified>
</cp:coreProperties>
</file>